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55"/>
  </p:normalViewPr>
  <p:slideViewPr>
    <p:cSldViewPr snapToGrid="0">
      <p:cViewPr varScale="1">
        <p:scale>
          <a:sx n="167" d="100"/>
          <a:sy n="167" d="100"/>
        </p:scale>
        <p:origin x="-1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E93D3-CBCF-DE48-A238-9DBBDF936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71D1F3-B6F7-F57F-99AD-A5CA9D5EC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x-none" dirty="0"/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EB4747C7-831D-9F1D-204B-A77F09DAE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127" y="180345"/>
            <a:ext cx="4968930" cy="995861"/>
          </a:xfrm>
          <a:prstGeom prst="rect">
            <a:avLst/>
          </a:prstGeom>
        </p:spPr>
      </p:pic>
      <p:pic>
        <p:nvPicPr>
          <p:cNvPr id="25" name="Picture 24" descr="A picture containing dark, spectacles, laser&#10;&#10;Description automatically generated">
            <a:extLst>
              <a:ext uri="{FF2B5EF4-FFF2-40B4-BE49-F238E27FC236}">
                <a16:creationId xmlns="" xmlns:a16="http://schemas.microsoft.com/office/drawing/2014/main" id="{2371E7D4-FA12-4A1A-8448-0E244D0CDC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4118" y="3728938"/>
            <a:ext cx="12206118" cy="522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05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54AED0-CD47-1819-0A0E-EDA13ADC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8255"/>
            <a:ext cx="10628087" cy="1325563"/>
          </a:xfrm>
          <a:prstGeom prst="rect">
            <a:avLst/>
          </a:prstGeom>
          <a:noFill/>
        </p:spPr>
        <p:txBody>
          <a:bodyPr/>
          <a:lstStyle>
            <a:lvl1pPr marL="635000" indent="0">
              <a:tabLst/>
              <a:defRPr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9BA93C-385B-AE7E-2463-54CC4086C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C7B0C1-9E36-1C85-B53E-B4A198F5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96B-4E73-AF40-83CD-49F541943AAA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5E7C58BF-C4E9-F171-D1AA-40ACD13C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641" y="191048"/>
            <a:ext cx="1227971" cy="9291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71DC89-D5EB-065B-D1C8-D3CC458A01EB}"/>
              </a:ext>
            </a:extLst>
          </p:cNvPr>
          <p:cNvSpPr/>
          <p:nvPr userDrawn="1"/>
        </p:nvSpPr>
        <p:spPr>
          <a:xfrm>
            <a:off x="11611428" y="0"/>
            <a:ext cx="580571" cy="6858000"/>
          </a:xfrm>
          <a:prstGeom prst="rect">
            <a:avLst/>
          </a:prstGeom>
          <a:gradFill flip="none" rotWithShape="1">
            <a:gsLst>
              <a:gs pos="47000">
                <a:schemeClr val="accent3"/>
              </a:gs>
              <a:gs pos="2000">
                <a:schemeClr val="accent2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06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F07E44-8D83-13F8-C111-CCAEE078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9F2645-64A9-837E-D1F3-6BD2364E5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C2E27-F880-586C-59F4-CD139EDD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96B-4E73-AF40-83CD-49F541943AAA}" type="slidenum">
              <a:rPr lang="x-none" smtClean="0"/>
              <a:t>‹#›</a:t>
            </a:fld>
            <a:endParaRPr lang="x-none"/>
          </a:p>
        </p:txBody>
      </p:sp>
      <p:pic>
        <p:nvPicPr>
          <p:cNvPr id="13" name="Picture 12" descr="A picture containing dark, spectacles, laser&#10;&#10;Description automatically generated">
            <a:extLst>
              <a:ext uri="{FF2B5EF4-FFF2-40B4-BE49-F238E27FC236}">
                <a16:creationId xmlns="" xmlns:a16="http://schemas.microsoft.com/office/drawing/2014/main" id="{9C7D2F49-ED2C-181D-BB15-829745AAE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4118" y="3728938"/>
            <a:ext cx="12206118" cy="522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4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9102F9-865A-8631-7563-AFF465135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FEF695-6050-04AD-B3F4-E84477292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CC520D-EF58-EF63-C3A9-A166F549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96B-4E73-AF40-83CD-49F541943AAA}" type="slidenum">
              <a:rPr lang="x-none" smtClean="0"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1959A4-B2B5-1059-22D5-5111543C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8255"/>
            <a:ext cx="10628087" cy="1325563"/>
          </a:xfrm>
          <a:prstGeom prst="rect">
            <a:avLst/>
          </a:prstGeom>
          <a:noFill/>
        </p:spPr>
        <p:txBody>
          <a:bodyPr/>
          <a:lstStyle>
            <a:lvl1pPr marL="635000" indent="0">
              <a:tabLst/>
              <a:defRPr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x-none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F1D67451-0AA4-C451-20A3-014642F6D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641" y="191048"/>
            <a:ext cx="1227971" cy="9291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0438F5-6A3B-F158-8723-7C5006E2BC58}"/>
              </a:ext>
            </a:extLst>
          </p:cNvPr>
          <p:cNvSpPr/>
          <p:nvPr userDrawn="1"/>
        </p:nvSpPr>
        <p:spPr>
          <a:xfrm>
            <a:off x="11611428" y="0"/>
            <a:ext cx="580571" cy="6858000"/>
          </a:xfrm>
          <a:prstGeom prst="rect">
            <a:avLst/>
          </a:prstGeom>
          <a:gradFill flip="none" rotWithShape="1">
            <a:gsLst>
              <a:gs pos="47000">
                <a:schemeClr val="accent3"/>
              </a:gs>
              <a:gs pos="2000">
                <a:schemeClr val="accent2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039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52CEB5-38F9-5215-C7B6-78004DB39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DA316C-EA5C-2CAC-C061-90ECC6B78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2BC57D-E652-048F-A795-1A7BEA92F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012EFD-8182-8959-3E68-7BA5C68F2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79B455-3245-B267-237C-5D788A64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96B-4E73-AF40-83CD-49F541943AAA}" type="slidenum">
              <a:rPr lang="x-none" smtClean="0"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CC0B7-ADF0-5EED-2FF6-229ADFD7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8255"/>
            <a:ext cx="10628087" cy="1325563"/>
          </a:xfrm>
          <a:prstGeom prst="rect">
            <a:avLst/>
          </a:prstGeom>
          <a:noFill/>
        </p:spPr>
        <p:txBody>
          <a:bodyPr/>
          <a:lstStyle>
            <a:lvl1pPr marL="635000" indent="0">
              <a:tabLst/>
              <a:defRPr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x-none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B7E6AF1E-A3CE-2DB8-052A-51CD57EF9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641" y="191048"/>
            <a:ext cx="1227971" cy="9291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56B4BEB-19CE-3533-9045-19981712C513}"/>
              </a:ext>
            </a:extLst>
          </p:cNvPr>
          <p:cNvSpPr/>
          <p:nvPr userDrawn="1"/>
        </p:nvSpPr>
        <p:spPr>
          <a:xfrm>
            <a:off x="11611428" y="0"/>
            <a:ext cx="580571" cy="6858000"/>
          </a:xfrm>
          <a:prstGeom prst="rect">
            <a:avLst/>
          </a:prstGeom>
          <a:gradFill flip="none" rotWithShape="1">
            <a:gsLst>
              <a:gs pos="47000">
                <a:schemeClr val="accent3"/>
              </a:gs>
              <a:gs pos="2000">
                <a:schemeClr val="accent2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58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DC4B41-7062-44A1-3706-9EAEDEB3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96B-4E73-AF40-83CD-49F541943AAA}" type="slidenum">
              <a:rPr lang="x-none" smtClean="0"/>
              <a:t>‹#›</a:t>
            </a:fld>
            <a:endParaRPr lang="x-none"/>
          </a:p>
        </p:txBody>
      </p:sp>
      <p:pic>
        <p:nvPicPr>
          <p:cNvPr id="12" name="Picture 11" descr="A picture containing dark, spectacles, laser&#10;&#10;Description automatically generated">
            <a:extLst>
              <a:ext uri="{FF2B5EF4-FFF2-40B4-BE49-F238E27FC236}">
                <a16:creationId xmlns="" xmlns:a16="http://schemas.microsoft.com/office/drawing/2014/main" id="{42DB8E7C-41DB-D6B5-D9DC-F97FE0257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4118" y="3728938"/>
            <a:ext cx="12206118" cy="522740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44F68E-73ED-2690-39DF-0F3B45E1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8255"/>
            <a:ext cx="10628087" cy="1325563"/>
          </a:xfrm>
          <a:prstGeom prst="rect">
            <a:avLst/>
          </a:prstGeom>
          <a:noFill/>
        </p:spPr>
        <p:txBody>
          <a:bodyPr/>
          <a:lstStyle>
            <a:lvl1pPr marL="635000" indent="0">
              <a:tabLst/>
              <a:defRPr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x-none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E10732EA-22EC-947C-39EF-354F43636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641" y="191048"/>
            <a:ext cx="1227971" cy="9291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B7649D-9FA0-6EF8-8509-3FDDB9B6F4F0}"/>
              </a:ext>
            </a:extLst>
          </p:cNvPr>
          <p:cNvSpPr/>
          <p:nvPr userDrawn="1"/>
        </p:nvSpPr>
        <p:spPr>
          <a:xfrm>
            <a:off x="11611428" y="0"/>
            <a:ext cx="580571" cy="6858000"/>
          </a:xfrm>
          <a:prstGeom prst="rect">
            <a:avLst/>
          </a:prstGeom>
          <a:gradFill flip="none" rotWithShape="1">
            <a:gsLst>
              <a:gs pos="47000">
                <a:schemeClr val="accent3"/>
              </a:gs>
              <a:gs pos="2000">
                <a:schemeClr val="accent2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492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7E2B31-7781-E812-DE98-5727DE8D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96B-4E73-AF40-83CD-49F541943AA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7C6A42B0-3B7E-6795-C0FC-956B83065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641" y="191048"/>
            <a:ext cx="1227971" cy="929116"/>
          </a:xfrm>
          <a:prstGeom prst="rect">
            <a:avLst/>
          </a:prstGeom>
        </p:spPr>
      </p:pic>
      <p:pic>
        <p:nvPicPr>
          <p:cNvPr id="9" name="Picture 8" descr="A picture containing dark, spectacles, laser&#10;&#10;Description automatically generated">
            <a:extLst>
              <a:ext uri="{FF2B5EF4-FFF2-40B4-BE49-F238E27FC236}">
                <a16:creationId xmlns="" xmlns:a16="http://schemas.microsoft.com/office/drawing/2014/main" id="{B04B0EE5-B875-5702-7FD0-BC2DA9785A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4118" y="3728938"/>
            <a:ext cx="12206118" cy="5227402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841BE6-6968-9FE9-F504-AFF462E4BC04}"/>
              </a:ext>
            </a:extLst>
          </p:cNvPr>
          <p:cNvSpPr/>
          <p:nvPr userDrawn="1"/>
        </p:nvSpPr>
        <p:spPr>
          <a:xfrm>
            <a:off x="11611428" y="0"/>
            <a:ext cx="580571" cy="6858000"/>
          </a:xfrm>
          <a:prstGeom prst="rect">
            <a:avLst/>
          </a:prstGeom>
          <a:gradFill flip="none" rotWithShape="1">
            <a:gsLst>
              <a:gs pos="47000">
                <a:schemeClr val="accent3"/>
              </a:gs>
              <a:gs pos="2000">
                <a:schemeClr val="accent2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637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ark, spectacles, laser&#10;&#10;Description automatically generated">
            <a:extLst>
              <a:ext uri="{FF2B5EF4-FFF2-40B4-BE49-F238E27FC236}">
                <a16:creationId xmlns="" xmlns:a16="http://schemas.microsoft.com/office/drawing/2014/main" id="{D0482AB3-1AFA-CBD1-FC64-B06B7C47A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4118" y="3429000"/>
            <a:ext cx="12206118" cy="5227402"/>
          </a:xfrm>
          <a:prstGeom prst="rect">
            <a:avLst/>
          </a:prstGeom>
          <a:noFill/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FCDB7A01-FA11-FFD3-3374-D1716047B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812" y="162659"/>
            <a:ext cx="5199284" cy="1042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F7C9FEF-D1F3-C9DE-F848-CA0630A9CF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509021"/>
            <a:ext cx="5625792" cy="4284978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="" xmlns:a16="http://schemas.microsoft.com/office/drawing/2014/main" id="{EFB03D42-6EC1-6FC2-0ADC-6BC458C55C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26" y="1915421"/>
            <a:ext cx="526415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05FB2B-D9FB-F629-6BE9-2BDAF90F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4F2500-B724-385F-2675-8E51A8A09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3F1F88-AFA3-5B5B-43BA-9302DD824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65096B-4E73-AF40-83CD-49F541943AA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5" name="Picture 14" descr="A blue background with yellow stars&#10;&#10;Description automatically generated with low confidence">
            <a:extLst>
              <a:ext uri="{FF2B5EF4-FFF2-40B4-BE49-F238E27FC236}">
                <a16:creationId xmlns="" xmlns:a16="http://schemas.microsoft.com/office/drawing/2014/main" id="{A743414D-105F-5B93-FDBE-2122250FC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294" y="6342639"/>
            <a:ext cx="588819" cy="3925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A96712F-ADF9-2DF3-4B8B-5B8AC6EA6157}"/>
              </a:ext>
            </a:extLst>
          </p:cNvPr>
          <p:cNvSpPr txBox="1"/>
          <p:nvPr/>
        </p:nvSpPr>
        <p:spPr>
          <a:xfrm>
            <a:off x="767112" y="6342639"/>
            <a:ext cx="45522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This project has received funding from the European Union’s Horizon Europe research and innovation programme under grant agreement No 101094455. </a:t>
            </a:r>
          </a:p>
        </p:txBody>
      </p:sp>
    </p:spTree>
    <p:extLst>
      <p:ext uri="{BB962C8B-B14F-4D97-AF65-F5344CB8AC3E}">
        <p14:creationId xmlns:p14="http://schemas.microsoft.com/office/powerpoint/2010/main" val="321823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087">
            <a:off x="8768087" y="1687078"/>
            <a:ext cx="3258244" cy="238718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3270">
            <a:off x="607355" y="2261427"/>
            <a:ext cx="3007988" cy="2166009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32" y="1025611"/>
            <a:ext cx="5715000" cy="264668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274604" y="3835400"/>
            <a:ext cx="5385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Με </a:t>
            </a:r>
            <a:r>
              <a:rPr lang="el-GR" sz="1400" i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επιτυχία </a:t>
            </a:r>
            <a:r>
              <a:rPr lang="el-GR" sz="1400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πραγματοποιήθηκε στις 17 Δεκεμβρίου το διαδικτυακό συμμετοχικό εργαστήριο που διοργανώθηκε από το </a:t>
            </a:r>
            <a:r>
              <a:rPr lang="el-GR" sz="1400" b="1" i="1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Lab</a:t>
            </a:r>
            <a:r>
              <a:rPr lang="el-GR" sz="1400" b="1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της Χίου</a:t>
            </a:r>
            <a:r>
              <a:rPr lang="el-GR" sz="1400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, στο πλαίσιο του ευρωπαϊκού προγράμματος </a:t>
            </a:r>
            <a:r>
              <a:rPr lang="el-GR" sz="1400" b="1" i="1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FUTUREsilience</a:t>
            </a:r>
            <a:r>
              <a:rPr lang="el-GR" sz="1400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. Το εργαστήριο επικεντρώθηκε στην ενίσχυση της ανθεκτικότητας του νησιού, </a:t>
            </a:r>
            <a:r>
              <a:rPr lang="el-GR" sz="1400" i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όπου αναδέχθηκαν οι κρίσιμοι </a:t>
            </a:r>
            <a:r>
              <a:rPr lang="el-GR" sz="1400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παράγοντες που επηρεάζουν τη βιωσιμότητα της τοπικής κοινωνίας.</a:t>
            </a:r>
          </a:p>
        </p:txBody>
      </p:sp>
    </p:spTree>
    <p:extLst>
      <p:ext uri="{BB962C8B-B14F-4D97-AF65-F5344CB8AC3E}">
        <p14:creationId xmlns:p14="http://schemas.microsoft.com/office/powerpoint/2010/main" val="308218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" y="811530"/>
            <a:ext cx="9237345" cy="44634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1500" b="1" i="1" dirty="0">
                <a:latin typeface="Verdana" pitchFamily="34" charset="0"/>
                <a:ea typeface="Verdana" pitchFamily="34" charset="0"/>
              </a:rPr>
              <a:t>Εναλλακτικά Σενάρια και Κρίσιμοι Παράγοντες Ανθεκτικότητας</a:t>
            </a:r>
          </a:p>
          <a:p>
            <a:pPr marL="0" indent="0">
              <a:buNone/>
            </a:pPr>
            <a:r>
              <a:rPr lang="el-GR" sz="1500" i="1" dirty="0">
                <a:latin typeface="Verdana" pitchFamily="34" charset="0"/>
                <a:ea typeface="Verdana" pitchFamily="34" charset="0"/>
              </a:rPr>
              <a:t>Κατά τη διάρκεια του εργαστηρίου, συζητήθηκαν εναλλακτικά σενάρια που βασίζονται στους παράγοντες που επηρεάζουν την ανθεκτικότητα στη Χίο. Οι συμμετέχοντες ανέδειξαν την ανάγκη για πολιτικές που εστιάζουν στα εξής</a:t>
            </a:r>
            <a:r>
              <a:rPr lang="el-GR" sz="1500" i="1" dirty="0" smtClean="0">
                <a:latin typeface="Verdana" pitchFamily="34" charset="0"/>
                <a:ea typeface="Verdana" pitchFamily="34" charset="0"/>
              </a:rPr>
              <a:t>:</a:t>
            </a:r>
            <a:endParaRPr lang="en-US" sz="1500" i="1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endParaRPr lang="el-GR" sz="1500" i="1" dirty="0">
              <a:latin typeface="Verdana" pitchFamily="34" charset="0"/>
              <a:ea typeface="Verdana" pitchFamily="34" charset="0"/>
            </a:endParaRPr>
          </a:p>
          <a:p>
            <a:pPr lvl="1"/>
            <a:r>
              <a:rPr lang="el-GR" sz="1500" b="1" i="1" dirty="0">
                <a:latin typeface="Verdana" pitchFamily="34" charset="0"/>
                <a:ea typeface="Verdana" pitchFamily="34" charset="0"/>
              </a:rPr>
              <a:t>Εκπαίδευση</a:t>
            </a:r>
            <a:endParaRPr lang="el-GR" sz="1500" i="1" dirty="0">
              <a:latin typeface="Verdana" pitchFamily="34" charset="0"/>
              <a:ea typeface="Verdana" pitchFamily="34" charset="0"/>
            </a:endParaRPr>
          </a:p>
          <a:p>
            <a:pPr lvl="1"/>
            <a:r>
              <a:rPr lang="el-GR" sz="1500" b="1" i="1" dirty="0">
                <a:latin typeface="Verdana" pitchFamily="34" charset="0"/>
                <a:ea typeface="Verdana" pitchFamily="34" charset="0"/>
              </a:rPr>
              <a:t>Υποδομές</a:t>
            </a:r>
            <a:endParaRPr lang="el-GR" sz="1500" i="1" dirty="0">
              <a:latin typeface="Verdana" pitchFamily="34" charset="0"/>
              <a:ea typeface="Verdana" pitchFamily="34" charset="0"/>
            </a:endParaRPr>
          </a:p>
          <a:p>
            <a:pPr lvl="1"/>
            <a:r>
              <a:rPr lang="el-GR" sz="1500" b="1" i="1" dirty="0">
                <a:latin typeface="Verdana" pitchFamily="34" charset="0"/>
                <a:ea typeface="Verdana" pitchFamily="34" charset="0"/>
              </a:rPr>
              <a:t>Μέσα Μαζικής Ενημέρωσης και Μέσα Κοινωνικής Δικτύωσης</a:t>
            </a:r>
            <a:endParaRPr lang="el-GR" sz="1500" i="1" dirty="0">
              <a:latin typeface="Verdana" pitchFamily="34" charset="0"/>
              <a:ea typeface="Verdana" pitchFamily="34" charset="0"/>
            </a:endParaRPr>
          </a:p>
          <a:p>
            <a:pPr lvl="1"/>
            <a:r>
              <a:rPr lang="el-GR" sz="1500" b="1" i="1" dirty="0">
                <a:latin typeface="Verdana" pitchFamily="34" charset="0"/>
                <a:ea typeface="Verdana" pitchFamily="34" charset="0"/>
              </a:rPr>
              <a:t>Υποκειμενικότητα</a:t>
            </a:r>
            <a:r>
              <a:rPr lang="el-GR" sz="1500" i="1" dirty="0">
                <a:latin typeface="Verdana" pitchFamily="34" charset="0"/>
                <a:ea typeface="Verdana" pitchFamily="34" charset="0"/>
              </a:rPr>
              <a:t>, </a:t>
            </a:r>
            <a:r>
              <a:rPr lang="el-GR" sz="1500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ένα νέο φαινόμενο που απαιτεί καινοτόμες πολιτικές προσεγγίσεις.</a:t>
            </a:r>
          </a:p>
          <a:p>
            <a:pPr marL="0" indent="0">
              <a:buNone/>
            </a:pPr>
            <a:endParaRPr lang="en-US" sz="1500" i="1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el-GR" sz="1500" i="1" dirty="0" smtClean="0">
                <a:latin typeface="Verdana" pitchFamily="34" charset="0"/>
                <a:ea typeface="Verdana" pitchFamily="34" charset="0"/>
              </a:rPr>
              <a:t>Ιδιαίτερη </a:t>
            </a:r>
            <a:r>
              <a:rPr lang="el-GR" sz="1500" i="1" dirty="0">
                <a:latin typeface="Verdana" pitchFamily="34" charset="0"/>
                <a:ea typeface="Verdana" pitchFamily="34" charset="0"/>
              </a:rPr>
              <a:t>έμφαση δόθηκε στην προώθηση της κριτικής σκέψης μέσω εκπαιδευτικών δράσεων και στρατηγικών επικοινωνίας που ενισχύουν την κοινωνική συνοχή.</a:t>
            </a:r>
          </a:p>
          <a:p>
            <a:pPr marL="0" indent="0" algn="ctr">
              <a:buNone/>
            </a:pPr>
            <a:r>
              <a:rPr lang="el-GR" sz="1500" b="1" i="1" dirty="0">
                <a:latin typeface="Verdana" pitchFamily="34" charset="0"/>
                <a:ea typeface="Verdana" pitchFamily="34" charset="0"/>
              </a:rPr>
              <a:t>Συνεργασία για Βιώσιμες Λύσεις</a:t>
            </a:r>
          </a:p>
          <a:p>
            <a:pPr marL="0" indent="0">
              <a:buNone/>
            </a:pPr>
            <a:r>
              <a:rPr lang="el-GR" sz="1500" i="1" dirty="0">
                <a:latin typeface="Verdana" pitchFamily="34" charset="0"/>
                <a:ea typeface="Verdana" pitchFamily="34" charset="0"/>
              </a:rPr>
              <a:t>Οι συμμετέχοντες υπογράμμισαν ότι η ανάπτυξη πολιτικών θα πρέπει να προκύπτει από συντονισμένη δράση μεταξύ διαφορετικών επιπέδων διακυβέρνησης και εμπλεκόμενων φορέων. Η </a:t>
            </a:r>
            <a:r>
              <a:rPr lang="el-GR" sz="1500" i="1" dirty="0" err="1">
                <a:latin typeface="Verdana" pitchFamily="34" charset="0"/>
                <a:ea typeface="Verdana" pitchFamily="34" charset="0"/>
              </a:rPr>
              <a:t>πολυεπίπεδη</a:t>
            </a:r>
            <a:r>
              <a:rPr lang="el-GR" sz="1500" i="1" dirty="0">
                <a:latin typeface="Verdana" pitchFamily="34" charset="0"/>
                <a:ea typeface="Verdana" pitchFamily="34" charset="0"/>
              </a:rPr>
              <a:t> συνεργασία θεωρήθηκε απαραίτητη για την υλοποίηση λύσεων που ανταποκρίνονται στις ιδιαίτερες ανάγκες της Χίου.</a:t>
            </a:r>
          </a:p>
          <a:p>
            <a:pPr marL="0" indent="0">
              <a:buNone/>
            </a:pPr>
            <a:endParaRPr lang="el-G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20" y="573285"/>
            <a:ext cx="2967038" cy="234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384">
            <a:off x="8194992" y="3220085"/>
            <a:ext cx="33655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161188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SILIENCE_PPT_NewTemplate">
  <a:themeElements>
    <a:clrScheme name="FRS">
      <a:dk1>
        <a:srgbClr val="000000"/>
      </a:dk1>
      <a:lt1>
        <a:srgbClr val="FFFFFF"/>
      </a:lt1>
      <a:dk2>
        <a:srgbClr val="4E4563"/>
      </a:dk2>
      <a:lt2>
        <a:srgbClr val="E7E6E6"/>
      </a:lt2>
      <a:accent1>
        <a:srgbClr val="433275"/>
      </a:accent1>
      <a:accent2>
        <a:srgbClr val="5D3C83"/>
      </a:accent2>
      <a:accent3>
        <a:srgbClr val="834CA4"/>
      </a:accent3>
      <a:accent4>
        <a:srgbClr val="E2004A"/>
      </a:accent4>
      <a:accent5>
        <a:srgbClr val="E6007C"/>
      </a:accent5>
      <a:accent6>
        <a:srgbClr val="E7008F"/>
      </a:accent6>
      <a:hlink>
        <a:srgbClr val="4F3B8C"/>
      </a:hlink>
      <a:folHlink>
        <a:srgbClr val="E904A7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DE3C8039-CCC3-2645-92BE-77804836C6ED}" vid="{4B2401AB-4DC8-9140-9FB6-32AFA9028BC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90a1fe-713a-494e-a76b-a983bdf598d7" xsi:nil="true"/>
    <lcf76f155ced4ddcb4097134ff3c332f xmlns="e6861b2a-8e3b-4078-b015-8c48db580dd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E00A521F9244B8EB931F5BB44FD4" ma:contentTypeVersion="14" ma:contentTypeDescription="Create a new document." ma:contentTypeScope="" ma:versionID="a4249383d801e8b8f7b3bd2f08ae6cda">
  <xsd:schema xmlns:xsd="http://www.w3.org/2001/XMLSchema" xmlns:xs="http://www.w3.org/2001/XMLSchema" xmlns:p="http://schemas.microsoft.com/office/2006/metadata/properties" xmlns:ns2="e6861b2a-8e3b-4078-b015-8c48db580dda" xmlns:ns3="5590a1fe-713a-494e-a76b-a983bdf598d7" targetNamespace="http://schemas.microsoft.com/office/2006/metadata/properties" ma:root="true" ma:fieldsID="766f58cc704ce434c394c77fb14d7412" ns2:_="" ns3:_="">
    <xsd:import namespace="e6861b2a-8e3b-4078-b015-8c48db580dda"/>
    <xsd:import namespace="5590a1fe-713a-494e-a76b-a983bdf59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61b2a-8e3b-4078-b015-8c48db580d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7b085a7-61c8-4c64-8fae-81ae4029bc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0a1fe-713a-494e-a76b-a983bdf598d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d6e34f8-3deb-4949-9eeb-5d29e2d5c95f}" ma:internalName="TaxCatchAll" ma:showField="CatchAllData" ma:web="5590a1fe-713a-494e-a76b-a983bdf59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77E18-CC4F-47D9-B9DA-F178BA4341D6}">
  <ds:schemaRefs>
    <ds:schemaRef ds:uri="e6861b2a-8e3b-4078-b015-8c48db580dd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590a1fe-713a-494e-a76b-a983bdf598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BBF261-901D-4C6C-967C-098F647F8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861b2a-8e3b-4078-b015-8c48db580dda"/>
    <ds:schemaRef ds:uri="5590a1fe-713a-494e-a76b-a983bdf598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CBA9B5-3418-4AEB-8B2A-59A6CA978F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FUTURESILIENCE_PPT_NewTemplate</Template>
  <TotalTime>1189</TotalTime>
  <Words>169</Words>
  <Application>Microsoft Office PowerPoint</Application>
  <PresentationFormat>Προσαρμογή</PresentationFormat>
  <Paragraphs>12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FUTURESILIENCE_PPT_NewTemplate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Sykala Jenny</dc:creator>
  <cp:lastModifiedBy>Sykala Jenny</cp:lastModifiedBy>
  <cp:revision>5</cp:revision>
  <dcterms:created xsi:type="dcterms:W3CDTF">2024-12-19T12:50:10Z</dcterms:created>
  <dcterms:modified xsi:type="dcterms:W3CDTF">2024-12-24T10:25:53Z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0x0101004E34E00A521F9244B8EB931F5BB44FD4</vt:lpwstr>
  </property>
</Properties>
</file>